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2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7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63" r:id="rId21"/>
    <p:sldId id="264" r:id="rId22"/>
    <p:sldId id="265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0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055012-949E-4274-B61E-37F68325CAFB}">
  <a:tblStyle styleId="{68055012-949E-4274-B61E-37F68325CA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44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FC0DE875-61F2-4755-69CA-830BFE6B0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9157436F-A239-760E-EE28-1021BBE18F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BBC44933-7B5E-BBF6-567F-6D788AC9FE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93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D1954CDC-350C-FC4F-0F34-5F644CD65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E4D809CD-7583-216D-6E5D-12E07DB074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1FEF6D5D-D400-33A2-E1C6-598B1A88C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66036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413BD295-D0E8-973F-121C-06050A631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884805FD-8056-066C-CA53-3C56CE0070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D2BB8DF2-7485-1597-EA15-632B9A6B5C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33668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F496408F-C94F-4B11-AEBE-132E74306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0E45D63B-541C-E55E-DA47-8C8E28EA05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C790B587-B933-016B-5A6B-4EC72CB80D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54122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A2C8976D-402A-9C7C-19BB-CA445AAE9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02414F1B-D0C3-48D9-145F-28430D2DFD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59B27F5B-B786-6CDF-3422-4342B45D32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92160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9F8BCC8F-02E0-6CEF-7651-FDD1F706E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E46C83D2-B89B-60D0-368D-CC0A2924F1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AA666D01-248E-C765-FF56-52051B9C80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3847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BE17C3D4-AA52-6E5A-C298-36DD736B8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9C4BD9C8-1A59-5A3A-B384-DB5DE61092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5FB07872-0895-1568-4DAB-DAEDAB88B7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79086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3542C877-0D6F-62F5-988C-FA640D1FB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64468B7B-2B17-5BE4-D062-61DCA98A5E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907DD3F0-CED2-56CE-2417-FC6B72EE8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7794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28B16AEA-E304-E453-DC1A-BE6D8E782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A80782BF-6D28-B16E-E639-5C0CABB725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35F21C34-5B2B-187E-0F32-E7CACA4D61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7232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88036B80-2BEB-F4F1-5AC3-E16532FC1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7C6EA87C-5DAF-7528-C02E-6E2BF217F7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3F890646-14E8-CCB3-EBE7-766DC94BDE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4167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{68055012-949E-4274-B61E-37F68325CAFB}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{68055012-949E-4274-B61E-37F68325CAFB}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433125" y="1534950"/>
            <a:ext cx="75843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</a:rPr>
              <a:t>Организация выдачи и списания подарочных сертификатов.</a:t>
            </a:r>
            <a:endParaRPr sz="3000" b="1" dirty="0">
              <a:solidFill>
                <a:schemeClr val="accent1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763144" y="4127375"/>
            <a:ext cx="2784451" cy="447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К</a:t>
            </a:r>
            <a:r>
              <a:rPr lang="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урс «Архитектор 1С»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5FE910D0-6ECC-43C6-236A-96107CBC8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B18DA634-634B-B32F-1B55-760FCDBC42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798" y="141012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6" name="Рисунок 5" descr="Изображение выглядит как текст, снимок экрана, число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81F8B17F-2F02-DCC7-7CEA-9279F6E28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55" y="779689"/>
            <a:ext cx="6895271" cy="392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376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EE292672-ACEB-9D49-E7B4-26895BBCA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9B755374-C1C3-7DF7-DD10-87B731B24C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798" y="141012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3" name="Рисунок 2" descr="Изображение выглядит как текст, снимок экрана, число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5B9CBB5-697B-C03D-13C9-220919ECC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508" y="830359"/>
            <a:ext cx="5513901" cy="2903523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программное обеспечение, число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B9285B01-B629-1C72-6091-72662F508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3221" y="1608794"/>
            <a:ext cx="5362052" cy="282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35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8AD10565-7848-80C7-F871-386F63ACA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3997B562-FDA9-1AB8-1301-F0ADAB701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798" y="141012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4" name="Рисунок 3" descr="Изображение выглядит как текст, снимок экрана, число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F54D08D6-8096-B4E6-A112-245667B7C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02" y="779690"/>
            <a:ext cx="5631681" cy="2782489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снимок экрана, программное обеспечение, веб-страниц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CB301109-262F-EC3B-45C4-9B525CA406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3862" y="2457987"/>
            <a:ext cx="4365744" cy="254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331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7E3D1D30-97A9-79F7-1D50-D5E9F70D4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B0F3605F-58D8-A890-CD23-EC54F0CA12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798" y="141012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3" name="Рисунок 2" descr="Изображение выглядит как текст, снимок экрана, число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B7265B76-9D7B-0945-99C4-44FC63571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26" y="722545"/>
            <a:ext cx="5580789" cy="411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354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BA51C233-ECB2-9939-5EB3-B8249922A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7FF4AB80-1FCB-401C-0C68-77C2112C04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798" y="141012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4" name="Рисунок 3" descr="Изображение выглядит как текст, снимок экрана, число, Параллельный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515C48AA-4368-FC65-29B3-3AC778075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35" y="779690"/>
            <a:ext cx="8097064" cy="401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370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380D00D5-919C-BF32-EC04-427D509635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AD8B2399-E6D2-129A-7D2A-48150311BD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798" y="141012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Результаты тестирования</a:t>
            </a:r>
            <a:endParaRPr sz="3000" dirty="0"/>
          </a:p>
        </p:txBody>
      </p:sp>
      <p:pic>
        <p:nvPicPr>
          <p:cNvPr id="6" name="Рисунок 5" descr="Изображение выглядит как текст, снимок экрана, число, программное обеспече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45AC0EA9-C60B-ED86-B008-DA0DD411D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33" y="996902"/>
            <a:ext cx="8536851" cy="347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47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3A997DB8-A445-1A85-55DF-79D2E4EC1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DEEB4DE8-9670-0FF6-0277-77868A7784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798" y="141012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Результаты тестирования</a:t>
            </a:r>
            <a:endParaRPr sz="3000" dirty="0"/>
          </a:p>
        </p:txBody>
      </p:sp>
      <p:pic>
        <p:nvPicPr>
          <p:cNvPr id="3" name="Рисунок 2" descr="Изображение выглядит как текст, снимок экрана, программное обеспечение, веб-страниц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F4D5DD08-1367-AAC7-2A2F-08734C7B6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02" y="737838"/>
            <a:ext cx="7147447" cy="3032560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число, программное обеспече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9F1609D3-28E3-66CC-199C-F30B43BD3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049" y="1101315"/>
            <a:ext cx="8329349" cy="358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18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80919A03-04EF-9CEF-3BF3-7CAD3D8BC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451FEE82-2536-7450-A460-A252F617CA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798" y="141012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Результаты замеров (генерация сертификатов)</a:t>
            </a:r>
            <a:endParaRPr sz="2400" dirty="0"/>
          </a:p>
        </p:txBody>
      </p:sp>
      <p:pic>
        <p:nvPicPr>
          <p:cNvPr id="10" name="Рисунок 9" descr="Изображение выглядит как текст, линия, Шрифт, число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331595BB-547A-71D7-B191-395F97F7B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38" y="1006311"/>
            <a:ext cx="8712202" cy="117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486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13" name="Google Shape;213;p42"/>
          <p:cNvGraphicFramePr/>
          <p:nvPr/>
        </p:nvGraphicFramePr>
        <p:xfrm>
          <a:off x="952500" y="1718400"/>
          <a:ext cx="7239000" cy="1775848"/>
        </p:xfrm>
        <a:graphic>
          <a:graphicData uri="http://schemas.openxmlformats.org/drawingml/2006/table">
            <a:tbl>
              <a:tblPr>
                <a:noFill/>
                <a:tableStyleId>{68055012-949E-4274-B61E-37F68325CAFB}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14" name="Google Shape;214;p42"/>
          <p:cNvGrpSpPr/>
          <p:nvPr/>
        </p:nvGrpSpPr>
        <p:grpSpPr>
          <a:xfrm>
            <a:off x="3633259" y="1248968"/>
            <a:ext cx="5534664" cy="2335504"/>
            <a:chOff x="4729635" y="887067"/>
            <a:chExt cx="3375207" cy="1399343"/>
          </a:xfrm>
        </p:grpSpPr>
        <p:pic>
          <p:nvPicPr>
            <p:cNvPr id="215" name="Google Shape;215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216" name="Google Shape;216;p42"/>
            <p:cNvSpPr txBox="1"/>
            <p:nvPr/>
          </p:nvSpPr>
          <p:spPr>
            <a:xfrm>
              <a:off x="5208319" y="1064138"/>
              <a:ext cx="2869500" cy="102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100" b="1" dirty="0">
                  <a:solidFill>
                    <a:schemeClr val="dk1"/>
                  </a:solidFill>
                </a:rPr>
                <a:t>Оцените работу над проектом и ответьте на вопросы:</a:t>
              </a:r>
              <a:endParaRPr sz="1100" b="1" dirty="0">
                <a:solidFill>
                  <a:schemeClr val="dk1"/>
                </a:solidFill>
              </a:endParaRPr>
            </a:p>
            <a:p>
              <a:pPr marL="457200" lvl="0" indent="-29845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 dirty="0">
                  <a:solidFill>
                    <a:schemeClr val="dk1"/>
                  </a:solidFill>
                </a:rPr>
                <a:t>У вас получилось достичь цели и выполнить все задачи?</a:t>
              </a:r>
              <a:endParaRPr sz="1100" dirty="0">
                <a:solidFill>
                  <a:schemeClr val="dk1"/>
                </a:solidFill>
              </a:endParaRPr>
            </a:p>
            <a:p>
              <a:pPr marL="457200" lvl="0" indent="-29845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 dirty="0">
                  <a:solidFill>
                    <a:schemeClr val="dk1"/>
                  </a:solidFill>
                </a:rPr>
                <a:t>Что далось легко, а с чем возникли трудности?</a:t>
              </a:r>
              <a:endParaRPr sz="1100" dirty="0">
                <a:solidFill>
                  <a:schemeClr val="dk1"/>
                </a:solidFill>
              </a:endParaRPr>
            </a:p>
            <a:p>
              <a:pPr marL="457200" lvl="0" indent="-29845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 dirty="0">
                  <a:solidFill>
                    <a:schemeClr val="dk1"/>
                  </a:solidFill>
                </a:rPr>
                <a:t>Сколько времени занял проект?</a:t>
              </a:r>
              <a:endParaRPr sz="1100" dirty="0">
                <a:solidFill>
                  <a:schemeClr val="dk1"/>
                </a:solidFill>
              </a:endParaRPr>
            </a:p>
            <a:p>
              <a:pPr marL="457200" lvl="0" indent="-29845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 dirty="0">
                  <a:solidFill>
                    <a:schemeClr val="dk1"/>
                  </a:solidFill>
                </a:rPr>
                <a:t>Насколько полезным оказался для вас проект от 1 до 10?</a:t>
              </a:r>
              <a:endParaRPr sz="1100" dirty="0">
                <a:solidFill>
                  <a:schemeClr val="dk1"/>
                </a:solidFill>
              </a:endParaRPr>
            </a:p>
            <a:p>
              <a:pPr marL="914400" lvl="1" indent="-29845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lphaLcPeriod"/>
              </a:pPr>
              <a:r>
                <a:rPr lang="ru" sz="1100" dirty="0">
                  <a:solidFill>
                    <a:schemeClr val="dk1"/>
                  </a:solidFill>
                </a:rPr>
                <a:t>1 = я не научился ничему новому</a:t>
              </a:r>
              <a:endParaRPr sz="1100" dirty="0">
                <a:solidFill>
                  <a:schemeClr val="dk1"/>
                </a:solidFill>
              </a:endParaRPr>
            </a:p>
            <a:p>
              <a:pPr marL="914400" lvl="1" indent="-29845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lphaLcPeriod"/>
              </a:pPr>
              <a:r>
                <a:rPr lang="ru" sz="1100" dirty="0">
                  <a:solidFill>
                    <a:schemeClr val="dk1"/>
                  </a:solidFill>
                </a:rPr>
                <a:t>10 = очень полезно, я получил новый опыт</a:t>
              </a:r>
              <a:endParaRPr sz="1100" dirty="0">
                <a:solidFill>
                  <a:schemeClr val="dk1"/>
                </a:solidFill>
              </a:endParaRPr>
            </a:p>
            <a:p>
              <a:pPr marL="457200" lvl="0" indent="-29845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 dirty="0">
                  <a:solidFill>
                    <a:schemeClr val="dk1"/>
                  </a:solidFill>
                </a:rPr>
                <a:t>Остались ли у вас вопросы по проекту?</a:t>
              </a:r>
              <a:endParaRPr sz="1100" dirty="0">
                <a:solidFill>
                  <a:schemeClr val="dk1"/>
                </a:solidFill>
              </a:endParaRPr>
            </a:p>
            <a:p>
              <a:pPr marL="457200" lvl="0" indent="-29845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AutoNum type="arabicPeriod"/>
              </a:pPr>
              <a:r>
                <a:rPr lang="ru" sz="1100" dirty="0">
                  <a:solidFill>
                    <a:schemeClr val="dk1"/>
                  </a:solidFill>
                </a:rPr>
                <a:t>Как вы планируете развиваться дальше?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7" name="Google Shape;227;p43"/>
          <p:cNvGrpSpPr/>
          <p:nvPr/>
        </p:nvGrpSpPr>
        <p:grpSpPr>
          <a:xfrm>
            <a:off x="5573613" y="528650"/>
            <a:ext cx="3356305" cy="1236599"/>
            <a:chOff x="4729635" y="887067"/>
            <a:chExt cx="3375207" cy="1399343"/>
          </a:xfrm>
        </p:grpSpPr>
        <p:pic>
          <p:nvPicPr>
            <p:cNvPr id="228" name="Google Shape;228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229" name="Google Shape;229;p43"/>
            <p:cNvSpPr txBox="1"/>
            <p:nvPr/>
          </p:nvSpPr>
          <p:spPr>
            <a:xfrm>
              <a:off x="5236901" y="1064135"/>
              <a:ext cx="2694600" cy="104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Тема: 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3099547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Шаравин Евгений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3567144"/>
            <a:ext cx="3193200" cy="904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Место работы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: 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АО «Фармасинтез»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Должность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: 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С</a:t>
            </a: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истемный архитектор </a:t>
            </a:r>
            <a:endParaRPr lang="en-US" sz="1300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Опыт работы с 1С</a:t>
            </a:r>
            <a:r>
              <a:rPr lang="en-US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: </a:t>
            </a:r>
            <a:r>
              <a:rPr lang="ru-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с 2000 года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" name="Google Shape;147;p35">
            <a:extLst>
              <a:ext uri="{FF2B5EF4-FFF2-40B4-BE49-F238E27FC236}">
                <a16:creationId xmlns:a16="http://schemas.microsoft.com/office/drawing/2014/main" id="{3EF69A26-965B-37DF-6E5E-751F26D118F8}"/>
              </a:ext>
            </a:extLst>
          </p:cNvPr>
          <p:cNvSpPr txBox="1"/>
          <p:nvPr/>
        </p:nvSpPr>
        <p:spPr>
          <a:xfrm>
            <a:off x="500550" y="1647508"/>
            <a:ext cx="75843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0" i="0" dirty="0">
                <a:solidFill>
                  <a:srgbClr val="21205A"/>
                </a:solidFill>
                <a:effectLst/>
                <a:latin typeface="Roboto" panose="02000000000000000000" pitchFamily="2" charset="0"/>
              </a:rPr>
              <a:t>Организация выдачи и списания подарочных сертификатов.</a:t>
            </a:r>
            <a:endParaRPr sz="3000" b="1" dirty="0">
              <a:solidFill>
                <a:srgbClr val="21205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39"/>
          <p:cNvSpPr/>
          <p:nvPr/>
        </p:nvSpPr>
        <p:spPr>
          <a:xfrm>
            <a:off x="952499" y="1045546"/>
            <a:ext cx="7758363" cy="1526204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Цели проекта: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разработать корректный и стабильный функционал по учету операций с подарочными сертификатами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dirty="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обеспечить получение оперативной отчетности по наличию, движению и состоянию подарочных сертификатов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" name="Google Shape;187;p39">
            <a:extLst>
              <a:ext uri="{FF2B5EF4-FFF2-40B4-BE49-F238E27FC236}">
                <a16:creationId xmlns:a16="http://schemas.microsoft.com/office/drawing/2014/main" id="{58A5A6E1-707F-E16F-DC01-6D04891940D7}"/>
              </a:ext>
            </a:extLst>
          </p:cNvPr>
          <p:cNvSpPr/>
          <p:nvPr/>
        </p:nvSpPr>
        <p:spPr>
          <a:xfrm>
            <a:off x="945624" y="2784451"/>
            <a:ext cx="7765237" cy="215880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Задачи проекта: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Описать реализуемые процессы в нотации бизнес-моделирования, разработать прототипы форм реализуемого функционала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200" dirty="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Реализовать требуемый функционал на базе типового решения 1С</a:t>
            </a:r>
            <a:r>
              <a:rPr lang="en-US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:</a:t>
            </a:r>
            <a:r>
              <a:rPr lang="ru-RU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БСП ред. 3.1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200" dirty="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Настроить </a:t>
            </a:r>
            <a:r>
              <a:rPr lang="en-US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unit</a:t>
            </a:r>
            <a:r>
              <a:rPr lang="ru-RU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- и сценарные тесты разработанного функционала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200" dirty="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Реализовать замер производительности ресурсоемких алгоритмов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200" dirty="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Реализовать обмен данными с использованием брокеров обмена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использовались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160308699"/>
              </p:ext>
            </p:extLst>
          </p:nvPr>
        </p:nvGraphicFramePr>
        <p:xfrm>
          <a:off x="725619" y="1100030"/>
          <a:ext cx="7264425" cy="3169875"/>
        </p:xfrm>
        <a:graphic>
          <a:graphicData uri="http://schemas.openxmlformats.org/drawingml/2006/table">
            <a:tbl>
              <a:tblPr>
                <a:noFill/>
                <a:tableStyleId>{68055012-949E-4274-B61E-37F68325CAFB}</a:tableStyleId>
              </a:tblPr>
              <a:tblGrid>
                <a:gridCol w="51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49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Конфигуратор как среда разработки функционала</a:t>
                      </a: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31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Механизм модульного тестирования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YaxUnit</a:t>
                      </a: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ru-RU" sz="10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126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Механизм сценарного тестирования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Vanessa Automation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49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BPMN.IO – 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средство онлайн разработки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BPMN-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диаграмм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49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14FB446A-D370-97D8-61FC-FA4E38162763}"/>
              </a:ext>
            </a:extLst>
          </p:cNvPr>
          <p:cNvGrpSpPr/>
          <p:nvPr/>
        </p:nvGrpSpPr>
        <p:grpSpPr>
          <a:xfrm>
            <a:off x="500550" y="100048"/>
            <a:ext cx="4360208" cy="1142933"/>
            <a:chOff x="500550" y="100048"/>
            <a:chExt cx="4360208" cy="1142933"/>
          </a:xfrm>
        </p:grpSpPr>
        <p:sp>
          <p:nvSpPr>
            <p:cNvPr id="7" name="Google Shape;204;p41">
              <a:extLst>
                <a:ext uri="{FF2B5EF4-FFF2-40B4-BE49-F238E27FC236}">
                  <a16:creationId xmlns:a16="http://schemas.microsoft.com/office/drawing/2014/main" id="{E589B482-5695-073B-803D-B6EA4FEC9539}"/>
                </a:ext>
              </a:extLst>
            </p:cNvPr>
            <p:cNvSpPr txBox="1">
              <a:spLocks/>
            </p:cNvSpPr>
            <p:nvPr/>
          </p:nvSpPr>
          <p:spPr>
            <a:xfrm>
              <a:off x="587159" y="604303"/>
              <a:ext cx="4273599" cy="638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1400" dirty="0"/>
                <a:t>Виды подарочных сертификатов</a:t>
              </a:r>
            </a:p>
          </p:txBody>
        </p:sp>
        <p:sp>
          <p:nvSpPr>
            <p:cNvPr id="8" name="Google Shape;204;p41">
              <a:extLst>
                <a:ext uri="{FF2B5EF4-FFF2-40B4-BE49-F238E27FC236}">
                  <a16:creationId xmlns:a16="http://schemas.microsoft.com/office/drawing/2014/main" id="{BA8F7979-95B1-060C-CCD6-49AE0365D221}"/>
                </a:ext>
              </a:extLst>
            </p:cNvPr>
            <p:cNvSpPr txBox="1">
              <a:spLocks/>
            </p:cNvSpPr>
            <p:nvPr/>
          </p:nvSpPr>
          <p:spPr>
            <a:xfrm>
              <a:off x="500550" y="100048"/>
              <a:ext cx="963866" cy="638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r>
                <a:rPr lang="ru-RU" sz="2000" dirty="0"/>
                <a:t>НСИ</a:t>
              </a:r>
            </a:p>
          </p:txBody>
        </p:sp>
      </p:grpSp>
      <p:sp>
        <p:nvSpPr>
          <p:cNvPr id="9" name="Google Shape;204;p41">
            <a:extLst>
              <a:ext uri="{FF2B5EF4-FFF2-40B4-BE49-F238E27FC236}">
                <a16:creationId xmlns:a16="http://schemas.microsoft.com/office/drawing/2014/main" id="{3784F116-6967-0BCC-8909-1A3A224B4F42}"/>
              </a:ext>
            </a:extLst>
          </p:cNvPr>
          <p:cNvSpPr txBox="1">
            <a:spLocks/>
          </p:cNvSpPr>
          <p:nvPr/>
        </p:nvSpPr>
        <p:spPr>
          <a:xfrm>
            <a:off x="587158" y="923642"/>
            <a:ext cx="4273599" cy="6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400" dirty="0"/>
              <a:t>Подарочные сертификаты</a:t>
            </a:r>
          </a:p>
        </p:txBody>
      </p: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F2EEE15A-542D-FA50-33F0-A40706C39FC9}"/>
              </a:ext>
            </a:extLst>
          </p:cNvPr>
          <p:cNvGrpSpPr/>
          <p:nvPr/>
        </p:nvGrpSpPr>
        <p:grpSpPr>
          <a:xfrm>
            <a:off x="500550" y="1179678"/>
            <a:ext cx="7179031" cy="2678723"/>
            <a:chOff x="500550" y="1179678"/>
            <a:chExt cx="7179031" cy="2678723"/>
          </a:xfrm>
        </p:grpSpPr>
        <p:sp>
          <p:nvSpPr>
            <p:cNvPr id="10" name="Google Shape;204;p41">
              <a:extLst>
                <a:ext uri="{FF2B5EF4-FFF2-40B4-BE49-F238E27FC236}">
                  <a16:creationId xmlns:a16="http://schemas.microsoft.com/office/drawing/2014/main" id="{94D48303-AD6A-AE0B-E4C0-107E5445631C}"/>
                </a:ext>
              </a:extLst>
            </p:cNvPr>
            <p:cNvSpPr txBox="1">
              <a:spLocks/>
            </p:cNvSpPr>
            <p:nvPr/>
          </p:nvSpPr>
          <p:spPr>
            <a:xfrm>
              <a:off x="500550" y="1179678"/>
              <a:ext cx="1541381" cy="638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r>
                <a:rPr lang="ru-RU" sz="2000" dirty="0"/>
                <a:t>Операции</a:t>
              </a:r>
            </a:p>
          </p:txBody>
        </p:sp>
        <p:sp>
          <p:nvSpPr>
            <p:cNvPr id="11" name="Google Shape;204;p41">
              <a:extLst>
                <a:ext uri="{FF2B5EF4-FFF2-40B4-BE49-F238E27FC236}">
                  <a16:creationId xmlns:a16="http://schemas.microsoft.com/office/drawing/2014/main" id="{56B2654C-AB96-7F03-FDB4-11F9CD5914DA}"/>
                </a:ext>
              </a:extLst>
            </p:cNvPr>
            <p:cNvSpPr txBox="1">
              <a:spLocks/>
            </p:cNvSpPr>
            <p:nvPr/>
          </p:nvSpPr>
          <p:spPr>
            <a:xfrm>
              <a:off x="587158" y="1683933"/>
              <a:ext cx="4892368" cy="440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1400" dirty="0"/>
                <a:t>Генерация и выпуск подарочных сертификатов</a:t>
              </a:r>
            </a:p>
          </p:txBody>
        </p:sp>
        <p:sp>
          <p:nvSpPr>
            <p:cNvPr id="12" name="Google Shape;204;p41">
              <a:extLst>
                <a:ext uri="{FF2B5EF4-FFF2-40B4-BE49-F238E27FC236}">
                  <a16:creationId xmlns:a16="http://schemas.microsoft.com/office/drawing/2014/main" id="{4E430407-F169-DF82-9EBC-18B46F9EACB6}"/>
                </a:ext>
              </a:extLst>
            </p:cNvPr>
            <p:cNvSpPr txBox="1">
              <a:spLocks/>
            </p:cNvSpPr>
            <p:nvPr/>
          </p:nvSpPr>
          <p:spPr>
            <a:xfrm>
              <a:off x="587157" y="1997557"/>
              <a:ext cx="6061149" cy="440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1400" dirty="0"/>
                <a:t>Ввод остатков статусов и стоимости подарочных сертификатов</a:t>
              </a:r>
            </a:p>
          </p:txBody>
        </p:sp>
        <p:sp>
          <p:nvSpPr>
            <p:cNvPr id="13" name="Google Shape;204;p41">
              <a:extLst>
                <a:ext uri="{FF2B5EF4-FFF2-40B4-BE49-F238E27FC236}">
                  <a16:creationId xmlns:a16="http://schemas.microsoft.com/office/drawing/2014/main" id="{B1623B81-3DFC-9CB5-A08C-1B51C1DF36CD}"/>
                </a:ext>
              </a:extLst>
            </p:cNvPr>
            <p:cNvSpPr txBox="1">
              <a:spLocks/>
            </p:cNvSpPr>
            <p:nvPr/>
          </p:nvSpPr>
          <p:spPr>
            <a:xfrm>
              <a:off x="587158" y="2311181"/>
              <a:ext cx="4651736" cy="440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1400" dirty="0"/>
                <a:t>Реализация подарочных сертификатов клиенту</a:t>
              </a:r>
            </a:p>
          </p:txBody>
        </p:sp>
        <p:sp>
          <p:nvSpPr>
            <p:cNvPr id="14" name="Google Shape;204;p41">
              <a:extLst>
                <a:ext uri="{FF2B5EF4-FFF2-40B4-BE49-F238E27FC236}">
                  <a16:creationId xmlns:a16="http://schemas.microsoft.com/office/drawing/2014/main" id="{EA82E586-F513-7026-2259-FDCBE8245088}"/>
                </a:ext>
              </a:extLst>
            </p:cNvPr>
            <p:cNvSpPr txBox="1">
              <a:spLocks/>
            </p:cNvSpPr>
            <p:nvPr/>
          </p:nvSpPr>
          <p:spPr>
            <a:xfrm>
              <a:off x="587153" y="2665243"/>
              <a:ext cx="7092428" cy="440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1400" dirty="0"/>
                <a:t>Оплата подарочными сертификатами в документе реализации товаров</a:t>
              </a:r>
            </a:p>
          </p:txBody>
        </p:sp>
        <p:sp>
          <p:nvSpPr>
            <p:cNvPr id="15" name="Google Shape;204;p41">
              <a:extLst>
                <a:ext uri="{FF2B5EF4-FFF2-40B4-BE49-F238E27FC236}">
                  <a16:creationId xmlns:a16="http://schemas.microsoft.com/office/drawing/2014/main" id="{59858E4E-0677-0366-8D48-5771EB418270}"/>
                </a:ext>
              </a:extLst>
            </p:cNvPr>
            <p:cNvSpPr txBox="1">
              <a:spLocks/>
            </p:cNvSpPr>
            <p:nvPr/>
          </p:nvSpPr>
          <p:spPr>
            <a:xfrm>
              <a:off x="583050" y="3032483"/>
              <a:ext cx="6569913" cy="440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1400" dirty="0"/>
                <a:t>Возврат подарочных сертификатов</a:t>
              </a:r>
            </a:p>
          </p:txBody>
        </p:sp>
        <p:sp>
          <p:nvSpPr>
            <p:cNvPr id="17" name="Google Shape;204;p41">
              <a:extLst>
                <a:ext uri="{FF2B5EF4-FFF2-40B4-BE49-F238E27FC236}">
                  <a16:creationId xmlns:a16="http://schemas.microsoft.com/office/drawing/2014/main" id="{C8E408E1-1C48-71C5-FA1C-564A456B879A}"/>
                </a:ext>
              </a:extLst>
            </p:cNvPr>
            <p:cNvSpPr txBox="1">
              <a:spLocks/>
            </p:cNvSpPr>
            <p:nvPr/>
          </p:nvSpPr>
          <p:spPr>
            <a:xfrm>
              <a:off x="576173" y="3417898"/>
              <a:ext cx="6569913" cy="440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1400" dirty="0"/>
                <a:t>Аннулирование подарочных сертификатов</a:t>
              </a:r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70FF91DD-5E13-1A4F-E460-7728A30349AE}"/>
              </a:ext>
            </a:extLst>
          </p:cNvPr>
          <p:cNvGrpSpPr/>
          <p:nvPr/>
        </p:nvGrpSpPr>
        <p:grpSpPr>
          <a:xfrm>
            <a:off x="500549" y="3685012"/>
            <a:ext cx="6147757" cy="1189680"/>
            <a:chOff x="500549" y="3685012"/>
            <a:chExt cx="6147757" cy="1189680"/>
          </a:xfrm>
        </p:grpSpPr>
        <p:sp>
          <p:nvSpPr>
            <p:cNvPr id="18" name="Google Shape;204;p41">
              <a:extLst>
                <a:ext uri="{FF2B5EF4-FFF2-40B4-BE49-F238E27FC236}">
                  <a16:creationId xmlns:a16="http://schemas.microsoft.com/office/drawing/2014/main" id="{7AB55216-AAEE-44DF-AA19-20757057509E}"/>
                </a:ext>
              </a:extLst>
            </p:cNvPr>
            <p:cNvSpPr txBox="1">
              <a:spLocks/>
            </p:cNvSpPr>
            <p:nvPr/>
          </p:nvSpPr>
          <p:spPr>
            <a:xfrm>
              <a:off x="500549" y="3685012"/>
              <a:ext cx="1163245" cy="638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r>
                <a:rPr lang="ru-RU" sz="2000" dirty="0"/>
                <a:t>Отчеты</a:t>
              </a:r>
            </a:p>
          </p:txBody>
        </p:sp>
        <p:sp>
          <p:nvSpPr>
            <p:cNvPr id="19" name="Google Shape;204;p41">
              <a:extLst>
                <a:ext uri="{FF2B5EF4-FFF2-40B4-BE49-F238E27FC236}">
                  <a16:creationId xmlns:a16="http://schemas.microsoft.com/office/drawing/2014/main" id="{EB772037-CC2C-4892-C750-6788BAEC5D02}"/>
                </a:ext>
              </a:extLst>
            </p:cNvPr>
            <p:cNvSpPr txBox="1">
              <a:spLocks/>
            </p:cNvSpPr>
            <p:nvPr/>
          </p:nvSpPr>
          <p:spPr>
            <a:xfrm>
              <a:off x="614657" y="4084464"/>
              <a:ext cx="3785463" cy="440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1400" dirty="0"/>
                <a:t>Состояние подарочных сертификатов</a:t>
              </a:r>
            </a:p>
          </p:txBody>
        </p:sp>
        <p:sp>
          <p:nvSpPr>
            <p:cNvPr id="22" name="Google Shape;204;p41">
              <a:extLst>
                <a:ext uri="{FF2B5EF4-FFF2-40B4-BE49-F238E27FC236}">
                  <a16:creationId xmlns:a16="http://schemas.microsoft.com/office/drawing/2014/main" id="{013C6AD8-2C12-DDC3-2AFC-FB60ACBF09D6}"/>
                </a:ext>
              </a:extLst>
            </p:cNvPr>
            <p:cNvSpPr txBox="1">
              <a:spLocks/>
            </p:cNvSpPr>
            <p:nvPr/>
          </p:nvSpPr>
          <p:spPr>
            <a:xfrm>
              <a:off x="587157" y="4434189"/>
              <a:ext cx="6061149" cy="440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Roboto"/>
                <a:buNone/>
                <a:defRPr sz="31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 sz="2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1400" dirty="0"/>
                <a:t>История операций по подарочным сертификатам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BD1014A9-9124-C045-748D-9E00BA54B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7BB70E11-B451-90D2-F165-C55B8ADF99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CDAEA03-C2CB-672D-1EF9-EFE7C152B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880" y="1167616"/>
            <a:ext cx="8901096" cy="334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65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D3376431-BE82-16FE-E052-2BC369446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9D10C88A-0AFD-39AB-BDF3-EE58208A6C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798" y="141012"/>
            <a:ext cx="8520600" cy="638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3" name="Рисунок 2" descr="Изображение выглядит как текст, снимок экрана, число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5BC578E9-EA6B-1088-9913-5CE717556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40" y="779690"/>
            <a:ext cx="6138939" cy="4222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895161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358</Words>
  <Application>Microsoft Office PowerPoint</Application>
  <PresentationFormat>Экран (16:9)</PresentationFormat>
  <Paragraphs>85</Paragraphs>
  <Slides>20</Slides>
  <Notes>20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Arial</vt:lpstr>
      <vt:lpstr>Courier New</vt:lpstr>
      <vt:lpstr>Roboto</vt:lpstr>
      <vt:lpstr>Roboto Medium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   </vt:lpstr>
      <vt:lpstr>План защиты</vt:lpstr>
      <vt:lpstr>Презентация PowerPoint</vt:lpstr>
      <vt:lpstr>Какие технологии использовались </vt:lpstr>
      <vt:lpstr>Презентация PowerPoint</vt:lpstr>
      <vt:lpstr>Что получилось</vt:lpstr>
      <vt:lpstr>Что получилось</vt:lpstr>
      <vt:lpstr>Что получилось</vt:lpstr>
      <vt:lpstr>Что получилось</vt:lpstr>
      <vt:lpstr>Что получилось</vt:lpstr>
      <vt:lpstr>Что получилось</vt:lpstr>
      <vt:lpstr>Что получилось</vt:lpstr>
      <vt:lpstr>Результаты тестирования</vt:lpstr>
      <vt:lpstr>Результаты тестирования</vt:lpstr>
      <vt:lpstr>Результаты замеров (генерация сертификатов)</vt:lpstr>
      <vt:lpstr>Выводы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Группа42</cp:lastModifiedBy>
  <cp:revision>10</cp:revision>
  <dcterms:modified xsi:type="dcterms:W3CDTF">2025-05-22T16:09:29Z</dcterms:modified>
</cp:coreProperties>
</file>